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7" r:id="rId4"/>
    <p:sldId id="258" r:id="rId5"/>
    <p:sldId id="256" r:id="rId6"/>
    <p:sldId id="264" r:id="rId7"/>
    <p:sldId id="265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Пользователь\Рабочий стол\3 сент День солидарности\3_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73580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142852"/>
            <a:ext cx="3766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ИИЦ-Научная библиотека УрГПУ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Аванта+</a:t>
            </a:r>
            <a:r>
              <a:rPr lang="ru-RU" sz="2800" b="1" dirty="0" smtClean="0"/>
              <a:t>. Личная безопасность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err="1" smtClean="0"/>
              <a:t>Cерия</a:t>
            </a:r>
            <a:r>
              <a:rPr lang="ru-RU" sz="2800" b="1" dirty="0" smtClean="0"/>
              <a:t>: Энциклопедия для детей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28802"/>
            <a:ext cx="6115064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1700" dirty="0" smtClean="0"/>
              <a:t>Как вести себя, чтобы избежать опасности дома,                          на улице, на природе? Как защититься от самого себя,                 понять и победить стрессы, кризисы, преодолеть внутренние конфликты? Что делать, если вы попали в экстремальную ситуацию, будь то техногенная катастрофа или стихийное бедствие, столкновение с преступником или необходимость объясниться с милиционером?                                                                       На эти и многие другие вопросы, опираясь на опыт российской реальности, в книге отвечают компетентные профессионалы - психологи, пожарные, медики, работники прокуратуры и Службы спасения, специалисты по борьбе с терроризмом и профессиональные путешественники. </a:t>
            </a:r>
          </a:p>
          <a:p>
            <a:r>
              <a:rPr lang="ru-RU" sz="1700" dirty="0" smtClean="0"/>
              <a:t>В томе затронуты проблемы безопасного поведения, важные не только для школьников, но и для людей более старшего возраста. Книга адресована школьникам среднего и старшего возраста, их родителям и учителям.</a:t>
            </a:r>
            <a:endParaRPr lang="ru-RU" sz="1700" dirty="0"/>
          </a:p>
        </p:txBody>
      </p:sp>
      <p:pic>
        <p:nvPicPr>
          <p:cNvPr id="4098" name="Picture 2" descr="C:\Documents and Settings\Пользователь\Рабочий стол\3 сент День солидарности\avanta_lichnaja_bezopasnost_cerija_enciklopedija_dlja_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7152" y="2285992"/>
            <a:ext cx="2749690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Дополнительный том. Личная безопасность : Меры предосторожности </a:t>
            </a:r>
          </a:p>
          <a:p>
            <a:r>
              <a:rPr lang="ru-RU" dirty="0" smtClean="0"/>
              <a:t>в повседневной жизни. Поведение в экстремальных ситуациях. / </a:t>
            </a:r>
          </a:p>
          <a:p>
            <a:r>
              <a:rPr lang="ru-RU" dirty="0" smtClean="0"/>
              <a:t>Гл.ред. В. Володин; </a:t>
            </a:r>
            <a:r>
              <a:rPr lang="ru-RU" dirty="0" err="1" smtClean="0"/>
              <a:t>Гл.худож</a:t>
            </a:r>
            <a:r>
              <a:rPr lang="ru-RU" dirty="0" smtClean="0"/>
              <a:t>. Е. Дукельская; Ред. Д. </a:t>
            </a:r>
            <a:r>
              <a:rPr lang="ru-RU" dirty="0" err="1" smtClean="0"/>
              <a:t>Володихин</a:t>
            </a:r>
            <a:r>
              <a:rPr lang="ru-RU" dirty="0" smtClean="0"/>
              <a:t>, Д. </a:t>
            </a:r>
            <a:r>
              <a:rPr lang="ru-RU" dirty="0" err="1" smtClean="0"/>
              <a:t>Люри</a:t>
            </a:r>
            <a:r>
              <a:rPr lang="ru-RU" dirty="0" smtClean="0"/>
              <a:t>. – Москва : "</a:t>
            </a:r>
            <a:r>
              <a:rPr lang="ru-RU" dirty="0" err="1" smtClean="0"/>
              <a:t>Аванта+</a:t>
            </a:r>
            <a:r>
              <a:rPr lang="ru-RU" dirty="0" smtClean="0"/>
              <a:t>", 2001. – 443 с. : ил.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6215082"/>
            <a:ext cx="341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ИИЦ-Научная библиотека УрГПУ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42852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День солидарности в борьбе с терроризмом символизирует единение государства и общества в противостоянии этому страшному явлению.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</a:t>
            </a:r>
            <a:r>
              <a:rPr lang="ru-RU" sz="2000" dirty="0" smtClean="0">
                <a:latin typeface="Arial Black" pitchFamily="34" charset="0"/>
              </a:rPr>
              <a:t>Этот день – дань памяти тысячам соотечественников, погибшим от рук террористов в Беслане, в театре на Дубровке, в Буденновске, Первомайском, при взрывах жилых домов в Москве, Буйнакске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и Волгодонске... </a:t>
            </a:r>
          </a:p>
          <a:p>
            <a:pPr>
              <a:buNone/>
            </a:pPr>
            <a:endParaRPr lang="ru-RU" sz="18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  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  В России сохраняется тенденция снижения террористической активности. Как отметил секретарь Совета безопасности РФ Н. Патрушев, с 2010 количество терактов снизилось в 10 раз.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      </a:t>
            </a:r>
            <a:endParaRPr lang="ru-RU" sz="2400" dirty="0"/>
          </a:p>
        </p:txBody>
      </p:sp>
      <p:pic>
        <p:nvPicPr>
          <p:cNvPr id="4" name="Picture 2" descr="C:\Documents and Settings\Пользователь\Рабочий стол\3 сент День солидарности\Копия 3_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00438"/>
            <a:ext cx="4786346" cy="145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1857356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 </a:t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День солидарности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борьбе 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 терроризмом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90011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–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одна из памятных дат в России, установлена  федеральным законом РФ «О днях воинской славы (победных днях) России» в 2005 году.                              </a:t>
            </a:r>
          </a:p>
          <a:p>
            <a:r>
              <a:rPr lang="ru-RU" sz="2000" dirty="0" smtClean="0">
                <a:latin typeface="Arial Black" pitchFamily="34" charset="0"/>
              </a:rPr>
              <a:t>Дата связана с событиями в Беслане  </a:t>
            </a:r>
          </a:p>
          <a:p>
            <a:r>
              <a:rPr lang="ru-RU" sz="2000" dirty="0" smtClean="0">
                <a:latin typeface="Arial Black" pitchFamily="34" charset="0"/>
              </a:rPr>
              <a:t>1 – 3 сентября 2004 года. 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В день солидарности в борьбе с терроризмом </a:t>
            </a:r>
          </a:p>
          <a:p>
            <a:r>
              <a:rPr lang="ru-RU" sz="2000" dirty="0" smtClean="0">
                <a:latin typeface="Arial Black" pitchFamily="34" charset="0"/>
              </a:rPr>
              <a:t>по всей стране вспоминают жертв </a:t>
            </a:r>
          </a:p>
          <a:p>
            <a:r>
              <a:rPr lang="ru-RU" sz="2000" dirty="0" smtClean="0">
                <a:latin typeface="Arial Black" pitchFamily="34" charset="0"/>
              </a:rPr>
              <a:t>террористических актов, сотрудников </a:t>
            </a:r>
          </a:p>
          <a:p>
            <a:r>
              <a:rPr lang="ru-RU" sz="2000" dirty="0" smtClean="0">
                <a:latin typeface="Arial Black" pitchFamily="34" charset="0"/>
              </a:rPr>
              <a:t>правоохранительных органов, погибших </a:t>
            </a:r>
          </a:p>
          <a:p>
            <a:r>
              <a:rPr lang="ru-RU" sz="2000" dirty="0" smtClean="0">
                <a:latin typeface="Arial Black" pitchFamily="34" charset="0"/>
              </a:rPr>
              <a:t>при выполнении служебного долга.</a:t>
            </a:r>
          </a:p>
          <a:p>
            <a:endParaRPr lang="ru-RU" sz="24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6" name="Picture 2" descr="C:\Documents and Settings\Пользователь\Рабочий стол\3 сент День солидарности\Копия 3_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357826"/>
            <a:ext cx="4286280" cy="1299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715404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</a:t>
            </a:r>
            <a:r>
              <a:rPr lang="ru-RU" sz="2000" dirty="0" smtClean="0">
                <a:latin typeface="Arial Black" pitchFamily="34" charset="0"/>
              </a:rPr>
              <a:t>3 сентября в целях консолидации общества в противодействии терроризму </a:t>
            </a: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органы государственной власти, </a:t>
            </a: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органы местного самоуправления, </a:t>
            </a: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общественные объединения проводят </a:t>
            </a: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в субъектах Российской Федерации </a:t>
            </a: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и муниципальных образованиях </a:t>
            </a: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общественно-политические, культурные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и спортивные мероприятия, посвященные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памяти жертв террористических атак,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а также сотрудников спецслужб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и правоохранительных органов, погибших при выполнении служебного долга.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0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Памяти жертв террористических атак…</a:t>
            </a:r>
            <a:endParaRPr lang="ru-RU" sz="3600" dirty="0"/>
          </a:p>
        </p:txBody>
      </p:sp>
      <p:pic>
        <p:nvPicPr>
          <p:cNvPr id="4" name="Picture 2" descr="C:\Documents and Settings\Пользователь\Рабочий стол\3 сент День солидарности\Копия 3_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000364" cy="1418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Чтобы не повторилась трагедия Беслана…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500174"/>
            <a:ext cx="6143668" cy="3071834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 Black" pitchFamily="34" charset="0"/>
              </a:rPr>
              <a:t> </a:t>
            </a:r>
          </a:p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1-3 сентября 2004 года </a:t>
            </a:r>
          </a:p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в Северной Осетии, </a:t>
            </a:r>
          </a:p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в городе Беслане,  </a:t>
            </a:r>
          </a:p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в результате </a:t>
            </a:r>
          </a:p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беспрецедентного </a:t>
            </a:r>
          </a:p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по своей жестокости </a:t>
            </a:r>
          </a:p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террористического акта </a:t>
            </a:r>
          </a:p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погибли </a:t>
            </a:r>
          </a:p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более 300 человек, </a:t>
            </a:r>
          </a:p>
          <a:p>
            <a:pPr lvl="0" algn="l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Arial Black" pitchFamily="34" charset="0"/>
              </a:rPr>
              <a:t>в основном женщины и дети.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3075" name="Picture 3" descr="C:\Documents and Settings\Пользователь\Рабочий стол\3 сент День солидарности\1527727467_0-0-3072-2048_600x0_80_0_0_518f663bf6b297590316f21c6dda64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4397791" cy="3163325"/>
          </a:xfrm>
          <a:prstGeom prst="rect">
            <a:avLst/>
          </a:prstGeom>
          <a:noFill/>
        </p:spPr>
      </p:pic>
      <p:pic>
        <p:nvPicPr>
          <p:cNvPr id="6" name="Picture 2" descr="C:\Documents and Settings\Пользователь\Рабочий стол\3 сент День солидарности\Копия 3_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214950"/>
            <a:ext cx="4857784" cy="1472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Рабочий стол\3 сент День солидарности\Памятник Древо скорби\RlfZ_XJ3S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5143536" cy="68580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142852"/>
            <a:ext cx="53578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     «Древо скорби» — памятник жертвам террористического акта, произошедшего 1 сентября 2004 года в Беслане(Северная Осетия). </a:t>
            </a:r>
          </a:p>
          <a:p>
            <a:r>
              <a:rPr lang="ru-RU" sz="2000" dirty="0" smtClean="0">
                <a:latin typeface="Arial Black" pitchFamily="34" charset="0"/>
              </a:rPr>
              <a:t>В результате захвата террористами школы </a:t>
            </a:r>
          </a:p>
          <a:p>
            <a:r>
              <a:rPr lang="ru-RU" sz="2000" dirty="0" smtClean="0">
                <a:latin typeface="Arial Black" pitchFamily="34" charset="0"/>
              </a:rPr>
              <a:t>погибло 333 человека, </a:t>
            </a:r>
          </a:p>
          <a:p>
            <a:r>
              <a:rPr lang="ru-RU" sz="2000" dirty="0" smtClean="0">
                <a:latin typeface="Arial Black" pitchFamily="34" charset="0"/>
              </a:rPr>
              <a:t>из них 186 детей. </a:t>
            </a:r>
          </a:p>
          <a:p>
            <a:r>
              <a:rPr lang="ru-RU" sz="2000" dirty="0" smtClean="0">
                <a:latin typeface="Arial Black" pitchFamily="34" charset="0"/>
              </a:rPr>
              <a:t>     Установлен в августе 2005 г.</a:t>
            </a:r>
          </a:p>
          <a:p>
            <a:r>
              <a:rPr lang="ru-RU" sz="2000" dirty="0" smtClean="0">
                <a:latin typeface="Arial Black" pitchFamily="34" charset="0"/>
              </a:rPr>
              <a:t>   на мемориальном кладбище  </a:t>
            </a:r>
          </a:p>
          <a:p>
            <a:r>
              <a:rPr lang="ru-RU" sz="2000" dirty="0" smtClean="0">
                <a:latin typeface="Arial Black" pitchFamily="34" charset="0"/>
              </a:rPr>
              <a:t>   города. Высота памятника – </a:t>
            </a:r>
          </a:p>
          <a:p>
            <a:r>
              <a:rPr lang="ru-RU" sz="2000" dirty="0" smtClean="0">
                <a:latin typeface="Arial Black" pitchFamily="34" charset="0"/>
              </a:rPr>
              <a:t>   9 метров. </a:t>
            </a:r>
          </a:p>
          <a:p>
            <a:r>
              <a:rPr lang="ru-RU" sz="2000" dirty="0" smtClean="0">
                <a:latin typeface="Arial Black" pitchFamily="34" charset="0"/>
              </a:rPr>
              <a:t>            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Бронзовая композиция 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      представляет собой ствол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      дерева, сформированный          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      женскими фигурами.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      Крона древа образована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      распростёртыми руками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      женщин, которые держат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      ангелов, символизирующих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            погибших детей. 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8429684" cy="200026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Основы противодействия терроризму </a:t>
            </a:r>
            <a:r>
              <a:rPr lang="ru-RU" sz="2400" dirty="0" smtClean="0"/>
              <a:t>: учеб. пособие             для студ. </a:t>
            </a:r>
            <a:r>
              <a:rPr lang="ru-RU" sz="2400" dirty="0" err="1" smtClean="0"/>
              <a:t>высш</a:t>
            </a:r>
            <a:r>
              <a:rPr lang="ru-RU" sz="2400" dirty="0" smtClean="0"/>
              <a:t>. учеб. заведений / Я. Д. Вишняков, Г. А. Бондаренко, С.Г.Васин, Е.В.Грацианский; под ред. Я.Д. Вишнякова. — Москва : Издательский центр «Академия», 2006. — 240 с. </a:t>
            </a:r>
          </a:p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3 сент День солидарности\1872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3116"/>
            <a:ext cx="2857520" cy="42352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643182"/>
            <a:ext cx="51435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sz="1600" dirty="0" smtClean="0"/>
              <a:t>Учебное пособие посвящено проблеме противодействия терроризму во всех его многообразных проявлениях. Изложены причины возникновения терроризма.                                                      Особое внимание уделено необходимым и возможным мерам по устранению социальной основы терроризма, ликвидации последствий террористических воздействий, вопросам защиты промышленных объектов и объектов инфраструктуры от террористических воздействий.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Может быть полезно для преподавателей колледжей, учителей общеобразовательных школ.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917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b="1" dirty="0" smtClean="0"/>
              <a:t>Правовое обеспечение информационной безопасности</a:t>
            </a:r>
            <a:r>
              <a:rPr lang="ru-RU" sz="2700" dirty="0" smtClean="0"/>
              <a:t>: учебное пособие. — Белов Е.Б., </a:t>
            </a:r>
            <a:r>
              <a:rPr lang="ru-RU" sz="2700" dirty="0" err="1" smtClean="0"/>
              <a:t>Згадзай</a:t>
            </a:r>
            <a:r>
              <a:rPr lang="ru-RU" sz="2700" dirty="0" smtClean="0"/>
              <a:t> О.Э., Казанцев С.Я., Оболенский Р.М., </a:t>
            </a:r>
            <a:r>
              <a:rPr lang="ru-RU" sz="2700" dirty="0" err="1" smtClean="0"/>
              <a:t>Полникова</a:t>
            </a:r>
            <a:r>
              <a:rPr lang="ru-RU" sz="2700" dirty="0" smtClean="0"/>
              <a:t> С.В. — Москва: Академия, 2005. — 240 </a:t>
            </a:r>
            <a:r>
              <a:rPr lang="ru-RU" sz="2700" dirty="0" err="1" smtClean="0"/>
              <a:t>c</a:t>
            </a:r>
            <a:r>
              <a:rPr lang="ru-RU" sz="2700" dirty="0" smtClean="0"/>
              <a:t>. 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5572164" cy="4525963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учебном пособии освещаются вопросы правового обеспечения защиты информации в информационных системах. Рассматриваются основные понятия и положения информационной безопасности, виды защищаемой информации, вопросы лицензирования деятельности в области защиты информации и сертификации средств защиты информации. Анализируется российское и международное законодательство в области охраны интеллектуальной собственности, раскрываются подходы к построению правовых механизмов защиты интеллектуальной собственности в сети Интернет. Описываются методы раскрытия и расследования компьютерных преступлений. </a:t>
            </a:r>
          </a:p>
          <a:p>
            <a:r>
              <a:rPr lang="ru-RU" sz="1600" dirty="0" smtClean="0"/>
              <a:t>Может быть полезно специалистам в области информационных систем и технологий информационной безопасности, пользователям информационных систем.</a:t>
            </a:r>
            <a:endParaRPr lang="ru-RU" sz="1600" dirty="0"/>
          </a:p>
        </p:txBody>
      </p:sp>
      <p:pic>
        <p:nvPicPr>
          <p:cNvPr id="3074" name="Picture 2" descr="C:\Documents and Settings\Пользователь\Рабочий стол\3 сент День солидарности\185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00240"/>
            <a:ext cx="2855557" cy="4219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40" y="285728"/>
            <a:ext cx="8572560" cy="207170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Психологическое</a:t>
            </a:r>
            <a:r>
              <a:rPr lang="ru-RU" sz="2700" dirty="0" smtClean="0"/>
              <a:t> </a:t>
            </a:r>
            <a:r>
              <a:rPr lang="ru-RU" sz="2700" b="1" dirty="0" smtClean="0"/>
              <a:t>обеспечение антитеррористической</a:t>
            </a:r>
            <a:r>
              <a:rPr lang="ru-RU" sz="2700" dirty="0" smtClean="0"/>
              <a:t> </a:t>
            </a:r>
            <a:br>
              <a:rPr lang="ru-RU" sz="2700" dirty="0" smtClean="0"/>
            </a:br>
            <a:r>
              <a:rPr lang="ru-RU" sz="2700" b="1" dirty="0" smtClean="0"/>
              <a:t>деятельности</a:t>
            </a:r>
            <a:r>
              <a:rPr lang="ru-RU" sz="2700" dirty="0" smtClean="0"/>
              <a:t>: учебное пособие для студ. </a:t>
            </a:r>
            <a:r>
              <a:rPr lang="ru-RU" sz="2700" dirty="0" err="1" smtClean="0"/>
              <a:t>высш</a:t>
            </a:r>
            <a:r>
              <a:rPr lang="ru-RU" sz="2700" dirty="0" smtClean="0"/>
              <a:t>. учеб. заведений /М. И. Марьин, Ю. Г. Касперович. –  Москва. – Издательство: Академия, - 2007. – 203 с.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050" name="Picture 2" descr="C:\Documents and Settings\Пользователь\Рабочий стол\3 сент День солидарности\ed7a3d7cf4399fee07ffd0bebe95ec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71678"/>
            <a:ext cx="2900363" cy="4374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214554"/>
            <a:ext cx="67866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 В учебном пособии раскрываются истоки, сущность и </a:t>
            </a:r>
          </a:p>
          <a:p>
            <a:r>
              <a:rPr lang="ru-RU" sz="1600" dirty="0" smtClean="0"/>
              <a:t>причины терроризма, показаны стратегии поведения, </a:t>
            </a:r>
          </a:p>
          <a:p>
            <a:r>
              <a:rPr lang="ru-RU" sz="1600" dirty="0" smtClean="0"/>
              <a:t>формы и методы психологического давления </a:t>
            </a:r>
          </a:p>
          <a:p>
            <a:r>
              <a:rPr lang="ru-RU" sz="1600" dirty="0" smtClean="0"/>
              <a:t>на различные управленческие структуры и группы </a:t>
            </a:r>
          </a:p>
          <a:p>
            <a:r>
              <a:rPr lang="ru-RU" sz="1600" dirty="0" smtClean="0"/>
              <a:t>населения со стороны террористов.</a:t>
            </a:r>
            <a:br>
              <a:rPr lang="ru-RU" sz="1600" dirty="0" smtClean="0"/>
            </a:br>
            <a:r>
              <a:rPr lang="ru-RU" sz="1600" dirty="0" smtClean="0"/>
              <a:t>Рассматриваются вопросы организации </a:t>
            </a:r>
          </a:p>
          <a:p>
            <a:r>
              <a:rPr lang="ru-RU" sz="1600" dirty="0" smtClean="0"/>
              <a:t>психологического обеспечения антитеррористической </a:t>
            </a:r>
          </a:p>
          <a:p>
            <a:r>
              <a:rPr lang="ru-RU" sz="1600" dirty="0" smtClean="0"/>
              <a:t>деятельности, психологической работы с персоналом </a:t>
            </a:r>
          </a:p>
          <a:p>
            <a:r>
              <a:rPr lang="ru-RU" sz="1600" dirty="0" smtClean="0"/>
              <a:t>в зонах локальных конфликтов, </a:t>
            </a:r>
          </a:p>
          <a:p>
            <a:r>
              <a:rPr lang="ru-RU" sz="1600" dirty="0" smtClean="0"/>
              <a:t>социально-психологической реабилитации.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Может быть полезно руководителям, практическим </a:t>
            </a:r>
          </a:p>
          <a:p>
            <a:r>
              <a:rPr lang="ru-RU" sz="1600" dirty="0" smtClean="0"/>
              <a:t>психологам, студентам, аспирантам, преподавателям, </a:t>
            </a:r>
          </a:p>
          <a:p>
            <a:r>
              <a:rPr lang="ru-RU" sz="1600" dirty="0" smtClean="0"/>
              <a:t>ведущим подготовку специалистов по управлению </a:t>
            </a:r>
          </a:p>
          <a:p>
            <a:r>
              <a:rPr lang="ru-RU" sz="1600" dirty="0" smtClean="0"/>
              <a:t>в кризисных ситуациях, сотрудникам по организации работы </a:t>
            </a:r>
          </a:p>
          <a:p>
            <a:r>
              <a:rPr lang="ru-RU" sz="1600" dirty="0" smtClean="0"/>
              <a:t>с персоналом медико-психологических реабилитационных </a:t>
            </a:r>
          </a:p>
          <a:p>
            <a:r>
              <a:rPr lang="ru-RU" sz="1600" dirty="0" smtClean="0"/>
              <a:t>центров, всем, кто интересуется вопросами </a:t>
            </a:r>
          </a:p>
          <a:p>
            <a:r>
              <a:rPr lang="ru-RU" sz="1600" dirty="0" smtClean="0"/>
              <a:t>психологии безопасности.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540</Words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   День солидарности  в борьбе  с терроризмом  </vt:lpstr>
      <vt:lpstr>Слайд 4</vt:lpstr>
      <vt:lpstr>Чтобы не повторилась трагедия Беслана…</vt:lpstr>
      <vt:lpstr>Слайд 6</vt:lpstr>
      <vt:lpstr>Слайд 7</vt:lpstr>
      <vt:lpstr>  Правовое обеспечение информационной безопасности: учебное пособие. — Белов Е.Б., Згадзай О.Э., Казанцев С.Я., Оболенский Р.М., Полникова С.В. — Москва: Академия, 2005. — 240 c.   </vt:lpstr>
      <vt:lpstr> Психологическое обеспечение антитеррористической  деятельности: учебное пособие для студ. высш. учеб. заведений /М. И. Марьин, Ю. Г. Касперович. –  Москва. – Издательство: Академия, - 2007. – 203 с.  </vt:lpstr>
      <vt:lpstr>Аванта+. Личная безопасность  Cерия: Энциклопедия для детей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не повторилась трагедия Беслана</dc:title>
  <cp:lastModifiedBy>User</cp:lastModifiedBy>
  <cp:revision>48</cp:revision>
  <dcterms:modified xsi:type="dcterms:W3CDTF">2019-09-03T05:30:21Z</dcterms:modified>
</cp:coreProperties>
</file>