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76" r:id="rId5"/>
    <p:sldId id="272" r:id="rId6"/>
    <p:sldId id="265" r:id="rId7"/>
    <p:sldId id="262" r:id="rId8"/>
    <p:sldId id="269" r:id="rId9"/>
    <p:sldId id="274" r:id="rId10"/>
    <p:sldId id="267" r:id="rId11"/>
    <p:sldId id="268" r:id="rId12"/>
    <p:sldId id="270" r:id="rId13"/>
    <p:sldId id="271" r:id="rId14"/>
    <p:sldId id="273" r:id="rId15"/>
    <p:sldId id="279" r:id="rId16"/>
    <p:sldId id="277" r:id="rId17"/>
    <p:sldId id="256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09C"/>
    <a:srgbClr val="EA0000"/>
    <a:srgbClr val="1B3ED5"/>
    <a:srgbClr val="A30D83"/>
    <a:srgbClr val="B0D4F2"/>
    <a:srgbClr val="D00000"/>
    <a:srgbClr val="FFFFCC"/>
    <a:srgbClr val="FDC3DF"/>
    <a:srgbClr val="F3D5C3"/>
    <a:srgbClr val="3A14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54000"/>
              </a:srgbClr>
            </a:gs>
            <a:gs pos="3000">
              <a:srgbClr val="FEE7F2"/>
            </a:gs>
            <a:gs pos="36000">
              <a:srgbClr val="FAC77D">
                <a:alpha val="67000"/>
              </a:srgbClr>
            </a:gs>
            <a:gs pos="61000">
              <a:srgbClr val="FBA97D">
                <a:alpha val="79000"/>
              </a:srgbClr>
            </a:gs>
            <a:gs pos="82001">
              <a:srgbClr val="FBD49C"/>
            </a:gs>
            <a:gs pos="100000">
              <a:srgbClr val="FEE7F2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33_1193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-14336"/>
            <a:ext cx="7929619" cy="6872336"/>
          </a:xfr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00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Его величество </a:t>
            </a:r>
            <a:r>
              <a:rPr lang="ru-RU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Театр</a:t>
            </a:r>
            <a:endParaRPr lang="ru-RU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000768"/>
            <a:ext cx="71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FFFF00"/>
                </a:solidFill>
                <a:latin typeface="Arial Narrow" pitchFamily="34" charset="0"/>
              </a:rPr>
              <a:t>ИИЦ - Научная библиотека представляет виртуальную выставку-обзор к Всероссийской неделе Театр – детям и юношеству</a:t>
            </a:r>
            <a:endParaRPr lang="ru-RU" sz="19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3169996" cy="4429132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6" name="Рисунок 5" descr="Театр00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86380" y="142852"/>
            <a:ext cx="3317256" cy="4380618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sp>
        <p:nvSpPr>
          <p:cNvPr id="7" name="TextBox 6"/>
          <p:cNvSpPr txBox="1"/>
          <p:nvPr/>
        </p:nvSpPr>
        <p:spPr>
          <a:xfrm>
            <a:off x="6215074" y="507207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«Золотой петушок» в Детском музыкальном театре им. </a:t>
            </a:r>
            <a:r>
              <a:rPr lang="ru-RU" b="1" i="1" dirty="0" err="1" smtClean="0">
                <a:latin typeface="Arial Narrow" pitchFamily="34" charset="0"/>
              </a:rPr>
              <a:t>Н.И.Сац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5" name="Рисунок 4" descr="Театр00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4152574"/>
            <a:ext cx="4500594" cy="2553979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2896920" cy="4000001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6" name="Рисунок 5" descr="Театр0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071546"/>
            <a:ext cx="2876712" cy="407196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357158" y="557214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«Белоснежка» в Детском музыкальном театре им. </a:t>
            </a:r>
            <a:r>
              <a:rPr lang="ru-RU" b="1" i="1" dirty="0" err="1" smtClean="0">
                <a:latin typeface="Arial Narrow" pitchFamily="34" charset="0"/>
              </a:rPr>
              <a:t>Н.И.Сац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9" name="Рисунок 8" descr="биз0004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86380" y="214290"/>
            <a:ext cx="3296050" cy="4480499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10" name="Рисунок 9" descr="биз0005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57752" y="1428736"/>
            <a:ext cx="3045728" cy="4357718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sp>
        <p:nvSpPr>
          <p:cNvPr id="11" name="TextBox 10"/>
          <p:cNvSpPr txBox="1"/>
          <p:nvPr/>
        </p:nvSpPr>
        <p:spPr>
          <a:xfrm>
            <a:off x="4786314" y="592933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Спектакль «Приключения Людвига и </a:t>
            </a:r>
            <a:r>
              <a:rPr lang="ru-RU" b="1" i="1" dirty="0" err="1" smtClean="0">
                <a:latin typeface="Arial Narrow" pitchFamily="34" charset="0"/>
              </a:rPr>
              <a:t>Тутты</a:t>
            </a:r>
            <a:r>
              <a:rPr lang="ru-RU" b="1" i="1" dirty="0" smtClean="0">
                <a:latin typeface="Arial Narrow" pitchFamily="34" charset="0"/>
              </a:rPr>
              <a:t>»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885139" cy="399229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5" name="Рисунок 4" descr="Театр00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85918" y="2821304"/>
            <a:ext cx="2798514" cy="403669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2143108" y="5143512"/>
            <a:ext cx="24288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Сказочная опера Римского-Корсакова </a:t>
            </a:r>
          </a:p>
          <a:p>
            <a:r>
              <a:rPr lang="ru-RU" b="1" i="1" dirty="0" smtClean="0">
                <a:latin typeface="Arial Narrow" pitchFamily="34" charset="0"/>
              </a:rPr>
              <a:t>в петербургском театре «Зазеркалье»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8" name="Рисунок 7" descr="биз0006.BMP"/>
          <p:cNvPicPr>
            <a:picLocks noChangeAspect="1"/>
          </p:cNvPicPr>
          <p:nvPr/>
        </p:nvPicPr>
        <p:blipFill>
          <a:blip r:embed="rId4" cstate="email"/>
          <a:srcRect r="-84"/>
          <a:stretch>
            <a:fillRect/>
          </a:stretch>
        </p:blipFill>
        <p:spPr>
          <a:xfrm>
            <a:off x="5000628" y="2214554"/>
            <a:ext cx="3071834" cy="4204674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7" name="Рисунок 6" descr="биз0007.BMP"/>
          <p:cNvPicPr>
            <a:picLocks noChangeAspect="1"/>
          </p:cNvPicPr>
          <p:nvPr/>
        </p:nvPicPr>
        <p:blipFill>
          <a:blip r:embed="rId5" cstate="email"/>
          <a:srcRect r="-91"/>
          <a:stretch>
            <a:fillRect/>
          </a:stretch>
        </p:blipFill>
        <p:spPr>
          <a:xfrm>
            <a:off x="5357818" y="928670"/>
            <a:ext cx="3145374" cy="4649682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2643182"/>
            <a:ext cx="2786082" cy="3957799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3" name="Рисунок 2" descr="Театр0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214290"/>
            <a:ext cx="3071834" cy="4189089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sp>
        <p:nvSpPr>
          <p:cNvPr id="4" name="TextBox 3"/>
          <p:cNvSpPr txBox="1"/>
          <p:nvPr/>
        </p:nvSpPr>
        <p:spPr>
          <a:xfrm>
            <a:off x="571472" y="4572008"/>
            <a:ext cx="385765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Театр предметных кукол – широкое поле деятельности для юных мастеров и умельцев. Книга поможет пробудить в детях фантазию, страсть к творчеству. </a:t>
            </a:r>
          </a:p>
          <a:p>
            <a:pPr algn="ctr"/>
            <a:r>
              <a:rPr lang="ru-RU" b="1" i="1" dirty="0" smtClean="0">
                <a:latin typeface="Arial Narrow" pitchFamily="34" charset="0"/>
              </a:rPr>
              <a:t>В сборник входят тексты пьес для кукольного театра.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57166"/>
            <a:ext cx="414340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Современные дети смутно представляют традиции и обычаи своих предков. Книга дает возможность ребятам ознакомиться со старинными праздничными гуляниями, самим  принять участие в сценических выступлениях. 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2995186" cy="3858062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3" name="Рисунок 2" descr="Театр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1857364"/>
            <a:ext cx="2571768" cy="3392083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4" name="Рисунок 3" descr="Театр00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29190" y="214290"/>
            <a:ext cx="1702537" cy="4151691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5" name="Рисунок 4" descr="Театр000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58016" y="3762353"/>
            <a:ext cx="1702537" cy="2646368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1142976" y="542926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Статья посвящена Х фестивалю-семинару детской театральной педагогики «Пролог-Весна», прошедшему  в Москве  в мае  2013 года.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000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57884" y="214290"/>
            <a:ext cx="2836619" cy="4071942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3" name="Рисунок 2" descr="биз000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029498"/>
            <a:ext cx="2411282" cy="3542750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4" name="Рисунок 3" descr="биз0008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14290"/>
            <a:ext cx="2841073" cy="3643338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5" name="Рисунок 4" descr="биз0009.BMP"/>
          <p:cNvPicPr>
            <a:picLocks noChangeAspect="1"/>
          </p:cNvPicPr>
          <p:nvPr/>
        </p:nvPicPr>
        <p:blipFill>
          <a:blip r:embed="rId5" cstate="email"/>
          <a:srcRect b="-85"/>
          <a:stretch>
            <a:fillRect/>
          </a:stretch>
        </p:blipFill>
        <p:spPr>
          <a:xfrm>
            <a:off x="1571604" y="2928934"/>
            <a:ext cx="2707905" cy="3500462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795782"/>
            <a:ext cx="2643206" cy="3847928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3" name="Рисунок 2" descr="биз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428604"/>
            <a:ext cx="2887332" cy="4071966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В сборник вошли пьесы для драматических школьных коллективов, а также пьесы для театра кукол. Кроме того, в сборнике даны новогодние представления, доступные для проведения обучающимися старших и средних классов.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786322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В книге представлены программы игровых и театрализованных представлений для детей 5-13 лет. Сборник адресован дошкольным педагогам, педагогам дополнительного образования и др.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9112270.2637929_a.jpg"/>
          <p:cNvPicPr>
            <a:picLocks noChangeAspect="1"/>
          </p:cNvPicPr>
          <p:nvPr/>
        </p:nvPicPr>
        <p:blipFill>
          <a:blip r:embed="rId2">
            <a:lum bright="1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142852"/>
            <a:ext cx="4143404" cy="2554545"/>
          </a:xfrm>
          <a:prstGeom prst="rect">
            <a:avLst/>
          </a:prstGeom>
          <a:solidFill>
            <a:srgbClr val="B0D4F2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A30D83"/>
                </a:solidFill>
                <a:latin typeface="Arial Narrow" pitchFamily="34" charset="0"/>
              </a:rPr>
              <a:t>“Театр – это волшебный мир.</a:t>
            </a:r>
            <a:r>
              <a:rPr lang="ru-RU" sz="2000" b="1" dirty="0" smtClean="0">
                <a:solidFill>
                  <a:srgbClr val="A30D83"/>
                </a:solidFill>
                <a:latin typeface="Arial Narrow" pitchFamily="34" charset="0"/>
              </a:rPr>
              <a:t> </a:t>
            </a:r>
            <a:r>
              <a:rPr lang="ru-RU" sz="2000" b="1" i="1" dirty="0" smtClean="0">
                <a:solidFill>
                  <a:srgbClr val="A30D83"/>
                </a:solidFill>
                <a:latin typeface="Arial Narrow" pitchFamily="34" charset="0"/>
              </a:rPr>
              <a:t>Он дает уроки красоты, морали</a:t>
            </a:r>
            <a:r>
              <a:rPr lang="ru-RU" sz="2000" b="1" dirty="0" smtClean="0">
                <a:solidFill>
                  <a:srgbClr val="A30D83"/>
                </a:solidFill>
                <a:latin typeface="Arial Narrow" pitchFamily="34" charset="0"/>
              </a:rPr>
              <a:t> </a:t>
            </a:r>
            <a:r>
              <a:rPr lang="ru-RU" sz="2000" b="1" i="1" dirty="0" smtClean="0">
                <a:solidFill>
                  <a:srgbClr val="A30D83"/>
                </a:solidFill>
                <a:latin typeface="Arial Narrow" pitchFamily="34" charset="0"/>
              </a:rPr>
              <a:t>и нравственности.</a:t>
            </a:r>
            <a:r>
              <a:rPr lang="ru-RU" sz="2000" b="1" dirty="0" smtClean="0">
                <a:solidFill>
                  <a:srgbClr val="A30D83"/>
                </a:solidFill>
                <a:latin typeface="Arial Narrow" pitchFamily="34" charset="0"/>
              </a:rPr>
              <a:t> </a:t>
            </a:r>
            <a:r>
              <a:rPr lang="ru-RU" sz="2000" b="1" i="1" dirty="0" smtClean="0">
                <a:solidFill>
                  <a:srgbClr val="A30D83"/>
                </a:solidFill>
                <a:latin typeface="Arial Narrow" pitchFamily="34" charset="0"/>
              </a:rPr>
              <a:t>А чем они богаче, тем успешнее</a:t>
            </a:r>
            <a:r>
              <a:rPr lang="ru-RU" sz="2000" b="1" dirty="0" smtClean="0">
                <a:solidFill>
                  <a:srgbClr val="A30D83"/>
                </a:solidFill>
                <a:latin typeface="Arial Narrow" pitchFamily="34" charset="0"/>
              </a:rPr>
              <a:t> </a:t>
            </a:r>
            <a:r>
              <a:rPr lang="ru-RU" sz="2000" b="1" i="1" dirty="0" smtClean="0">
                <a:solidFill>
                  <a:srgbClr val="A30D83"/>
                </a:solidFill>
                <a:latin typeface="Arial Narrow" pitchFamily="34" charset="0"/>
              </a:rPr>
              <a:t>идет развитие духовного мира детей…”</a:t>
            </a:r>
          </a:p>
          <a:p>
            <a:pPr algn="ctr"/>
            <a:endParaRPr lang="ru-RU" sz="2000" b="1" i="1" dirty="0" smtClean="0">
              <a:solidFill>
                <a:srgbClr val="A30D83"/>
              </a:solidFill>
              <a:latin typeface="Arial Narrow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A30D83"/>
                </a:solidFill>
                <a:latin typeface="Arial Narrow" pitchFamily="34" charset="0"/>
              </a:rPr>
              <a:t>   Б. М. Теплов, психолог, доктор педагогических наук</a:t>
            </a:r>
            <a:endParaRPr lang="ru-RU" sz="2000" b="1" dirty="0">
              <a:solidFill>
                <a:srgbClr val="A30D83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42852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B3ED5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357166"/>
            <a:ext cx="885831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Богомолова Ю. П. Кукольный театр – детям [Текст] / Ю. П. Богомолова.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Гуманит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изд. Центр ВЛАДОС, 2007. – 127 с.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latin typeface="Arial Narrow" pitchFamily="34" charset="0"/>
              </a:rPr>
              <a:t>Григорьева, Ольга Александровна. Школьная театральная педагогика [Текст] : учебное пособие / О. А. Григорьева. — Санкт-Петербург ; Москва ; Краснодар : Лань : Планета музыки, 2015. — 255 с.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latin typeface="Arial Narrow" pitchFamily="34" charset="0"/>
              </a:rPr>
              <a:t>Дзюба, Полина </a:t>
            </a:r>
            <a:r>
              <a:rPr lang="ru-RU" sz="1600" b="1" dirty="0" err="1" smtClean="0">
                <a:latin typeface="Arial Narrow" pitchFamily="34" charset="0"/>
              </a:rPr>
              <a:t>Прокофьевна</a:t>
            </a:r>
            <a:r>
              <a:rPr lang="ru-RU" sz="1600" b="1" dirty="0" smtClean="0">
                <a:latin typeface="Arial Narrow" pitchFamily="34" charset="0"/>
              </a:rPr>
              <a:t>. Сказка на сцене [Текст] : сказки-мюзиклы, </a:t>
            </a:r>
            <a:r>
              <a:rPr lang="ru-RU" sz="1600" b="1" dirty="0" err="1" smtClean="0">
                <a:latin typeface="Arial Narrow" pitchFamily="34" charset="0"/>
              </a:rPr>
              <a:t>пасхал</a:t>
            </a:r>
            <a:r>
              <a:rPr lang="ru-RU" sz="1600" b="1" dirty="0" smtClean="0">
                <a:latin typeface="Arial Narrow" pitchFamily="34" charset="0"/>
              </a:rPr>
              <a:t>. и </a:t>
            </a:r>
            <a:r>
              <a:rPr lang="ru-RU" sz="1600" b="1" dirty="0" err="1" smtClean="0">
                <a:latin typeface="Arial Narrow" pitchFamily="34" charset="0"/>
              </a:rPr>
              <a:t>рождеств</a:t>
            </a:r>
            <a:r>
              <a:rPr lang="ru-RU" sz="1600" b="1" dirty="0" smtClean="0">
                <a:latin typeface="Arial Narrow" pitchFamily="34" charset="0"/>
              </a:rPr>
              <a:t>. постановки / П. П. Дзюба. — Ростов </a:t>
            </a:r>
            <a:r>
              <a:rPr lang="ru-RU" sz="1600" b="1" dirty="0" err="1" smtClean="0">
                <a:latin typeface="Arial Narrow" pitchFamily="34" charset="0"/>
              </a:rPr>
              <a:t>н</a:t>
            </a:r>
            <a:r>
              <a:rPr lang="ru-RU" sz="1600" b="1" dirty="0" smtClean="0">
                <a:latin typeface="Arial Narrow" pitchFamily="34" charset="0"/>
              </a:rPr>
              <a:t>/Д : Феникс, 2005. — 224 с.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Долинская, Е. Б. Балет «Снегурочка» в Детском музыкальном театре им. Н. И.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Сац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[Текст] / Е. Б. Долинская // Музыка в школе. – 2008. - № 1. – С. 57-58.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Долинская, Е. Б. Во славу «охранительной» педагогики [Текст] / Е. Б. Долинская // Музыкальная жизнь. – 2014. - № 4. – С. 74-75.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Долинская, Е. Б. Небылицы в лицах [Текст] / Е. Б. Долинская // Музыкальная жизнь. – 2013. - № 5. – С. 22-23.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Долинская, Е. Б. Развивая традиции [Текст] / Е. Б. Долинская // Музыкальная жизнь. – 2013. - № 11. – С. 18-19.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err="1" smtClean="0">
                <a:latin typeface="Arial Narrow" pitchFamily="34" charset="0"/>
              </a:rPr>
              <a:t>Каришнев-Лубоцкий</a:t>
            </a:r>
            <a:r>
              <a:rPr lang="ru-RU" sz="1600" b="1" dirty="0" smtClean="0">
                <a:latin typeface="Arial Narrow" pitchFamily="34" charset="0"/>
              </a:rPr>
              <a:t>, М.  А. Театрализованные представления для детей школьного возраста [Текст] : [сборник] / М. А. </a:t>
            </a:r>
            <a:r>
              <a:rPr lang="ru-RU" sz="1600" b="1" dirty="0" err="1" smtClean="0">
                <a:latin typeface="Arial Narrow" pitchFamily="34" charset="0"/>
              </a:rPr>
              <a:t>Каришнев-Лубоцкий</a:t>
            </a:r>
            <a:r>
              <a:rPr lang="ru-RU" sz="1600" b="1" dirty="0" smtClean="0">
                <a:latin typeface="Arial Narrow" pitchFamily="34" charset="0"/>
              </a:rPr>
              <a:t>. — М. : </a:t>
            </a:r>
            <a:r>
              <a:rPr lang="ru-RU" sz="1600" b="1" dirty="0" err="1" smtClean="0">
                <a:latin typeface="Arial Narrow" pitchFamily="34" charset="0"/>
              </a:rPr>
              <a:t>Владос</a:t>
            </a:r>
            <a:r>
              <a:rPr lang="ru-RU" sz="1600" b="1" dirty="0" smtClean="0">
                <a:latin typeface="Arial Narrow" pitchFamily="34" charset="0"/>
              </a:rPr>
              <a:t>, 2005. — 280 с. 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err="1" smtClean="0">
                <a:latin typeface="Arial Narrow" pitchFamily="34" charset="0"/>
              </a:rPr>
              <a:t>Матис</a:t>
            </a:r>
            <a:r>
              <a:rPr lang="ru-RU" sz="1600" b="1" dirty="0" smtClean="0">
                <a:latin typeface="Arial Narrow" pitchFamily="34" charset="0"/>
              </a:rPr>
              <a:t>, А. Н. Музыкально-театральное воспитание в школе [Текст] / А. Н. </a:t>
            </a:r>
            <a:r>
              <a:rPr lang="ru-RU" sz="1600" b="1" dirty="0" err="1" smtClean="0">
                <a:latin typeface="Arial Narrow" pitchFamily="34" charset="0"/>
              </a:rPr>
              <a:t>Матис</a:t>
            </a:r>
            <a:r>
              <a:rPr lang="ru-RU" sz="1600" b="1" dirty="0" smtClean="0">
                <a:latin typeface="Arial Narrow" pitchFamily="34" charset="0"/>
              </a:rPr>
              <a:t> // Музыка в школе. – 2012. - № 4. – С. 65-68.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Матусевич, А. Развлекая развиваем [Текст] / А. Матусевич // Музыкальная жизнь. – 2014. - № 5.- С. 24-25.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Матусевич, А. Снегурочка в Зазеркалье [Текст] / А. Матусевич // Музыкальная жизнь. – 2013. - № 4.- С. 20-21.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smtClean="0">
                <a:latin typeface="Arial Narrow" pitchFamily="34" charset="0"/>
              </a:rPr>
              <a:t>Матусевич, А. Многоликое "Зазеркалье" [Текст] / А. Матусевич // Музыкальная жизнь. — 2016. — № 10. — С. 22-24.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929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</a:rPr>
              <a:t>Матусевич, А. Невозможное возможно [Текст] / А. Матусевич // Музыкальная жизнь. — 2016. — № 4. — С. 26-27.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Никитина, А. От сумерек к заре [Текст] / А. Никитина // Искусство в школе. – 2013. - № 4. – С. 55-59</a:t>
            </a:r>
            <a:endParaRPr lang="ru-RU" sz="1600" b="1" dirty="0" smtClean="0">
              <a:latin typeface="Arial Narrow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Опарина, Н. А. Пьесы, сценарии для детей и юношества [Текст] / Н. А. Опарина. – М. : </a:t>
            </a:r>
            <a:r>
              <a:rPr lang="ru-RU" sz="16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Гуманит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изд. Центр ВЛАДОС,2003. – 480 с.</a:t>
            </a:r>
            <a:endParaRPr lang="ru-RU" sz="1600" b="1" dirty="0" smtClean="0">
              <a:latin typeface="Arial Narrow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Петров, И. Ф. Театр предметных кукол [Текст] / И. Ф. Петров. – М. : </a:t>
            </a:r>
            <a:r>
              <a:rPr lang="ru-RU" sz="16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Гуманит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изд. Центр ВЛАДОС, 2004. – 56 с.</a:t>
            </a:r>
            <a:endParaRPr lang="ru-RU" sz="1600" b="1" dirty="0" smtClean="0">
              <a:latin typeface="Arial Narrow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Петров, И. Ф. Театрализованные ярмарочные гуляния для детей [Текст] / И. Ф. Петров. – М. : </a:t>
            </a:r>
            <a:r>
              <a:rPr lang="ru-RU" sz="16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Гуманит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изд. Центр ВЛАДОС, 2004. – 84 с.</a:t>
            </a:r>
            <a:endParaRPr lang="ru-RU" sz="1600" b="1" dirty="0" smtClean="0">
              <a:latin typeface="Arial Narrow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Рубина, Ю. И. Театр и подросток [Текст] / Ю. И. Рубина. – М. : Просвещение, 1970. – 208 с.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</a:rPr>
              <a:t>Сазонов, Е. Ю. Воспитывать театром [Текст] / Е. Ю. Сазонов ; беседу вел М. Юрьев // Искусство в школе. — 2014. — № 1. — С. 15.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Театр, где играют дети [Текст] / ред. А. Б. Никитина. – М. : </a:t>
            </a:r>
            <a:r>
              <a:rPr lang="ru-RU" sz="16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Гуманит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 изд. Центр ВЛАДОС, 2001. – 288 с.</a:t>
            </a:r>
            <a:endParaRPr lang="ru-RU" sz="1600" b="1" dirty="0" smtClean="0">
              <a:latin typeface="Arial Narrow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Ткачева, Е. Е. Его величество театр [Текст] : Рабочая тетрадь к учебному пособию по музыке для 6 класса / Е. Е. Ткачева. – СПб. : СМИО Пресс, 2006. – 131 с.</a:t>
            </a:r>
            <a:endParaRPr lang="ru-RU" sz="1600" b="1" dirty="0" smtClean="0">
              <a:latin typeface="Arial Narrow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Ткачева, Е. Е. Его величество театр [Текст] : Учебное пособие по музыке для 6 класса / Е. Е. Ткачева. – СПб. : СМИО Пресс, 2006. – 128 с.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b="1" dirty="0" smtClean="0">
                <a:latin typeface="Arial Narrow" pitchFamily="34" charset="0"/>
              </a:rPr>
              <a:t>Толченов, О. А. Сценарии игровых и театрализованных представлений для детей разного возраста: </a:t>
            </a:r>
            <a:r>
              <a:rPr lang="ru-RU" sz="1600" b="1" dirty="0" err="1" smtClean="0">
                <a:latin typeface="Arial Narrow" pitchFamily="34" charset="0"/>
              </a:rPr>
              <a:t>Нескучалия</a:t>
            </a:r>
            <a:r>
              <a:rPr lang="ru-RU" sz="1600" b="1" dirty="0" smtClean="0">
                <a:latin typeface="Arial Narrow" pitchFamily="34" charset="0"/>
              </a:rPr>
              <a:t> [Текст] : [сб. игровых программ] / О. А. Толченов [и др.]; ред.-сост. О. А. Толченов. — М. : </a:t>
            </a:r>
            <a:r>
              <a:rPr lang="ru-RU" sz="1600" b="1" dirty="0" err="1" smtClean="0">
                <a:latin typeface="Arial Narrow" pitchFamily="34" charset="0"/>
              </a:rPr>
              <a:t>Владос</a:t>
            </a:r>
            <a:r>
              <a:rPr lang="ru-RU" sz="1600" b="1" dirty="0" smtClean="0">
                <a:latin typeface="Arial Narrow" pitchFamily="34" charset="0"/>
              </a:rPr>
              <a:t>, 2001. — 272 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210121630112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214290"/>
            <a:ext cx="4713836" cy="3140593"/>
          </a:xfrm>
          <a:prstGeom prst="rect">
            <a:avLst/>
          </a:prstGeom>
          <a:ln w="28575">
            <a:solidFill>
              <a:srgbClr val="C2109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3500438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Театр – это волшебная страна. Дороги этой страны освещены огнем факелов, сиянием свечей. За поворотами переулков, на широких площадях мелькают дразнящие платья Коломбин, костюмы Арлекинов, Петрушек. В стране театра не бывает скучной жизни: слёзы, смех, страсти, вымысел, музыка, шутки – все здесь сплетено в невероятно захватывающие события. Равнодушных в театре нет. Создавали эту страну тысячи людей. В великом театральном царстве живут оперные, комедийные, балетные, драматические, детские театры.</a:t>
            </a:r>
            <a:endParaRPr lang="ru-RU" sz="2000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1071546"/>
            <a:ext cx="2857520" cy="4459660"/>
          </a:xfrm>
          <a:prstGeom prst="rect">
            <a:avLst/>
          </a:prstGeom>
          <a:ln w="28575">
            <a:solidFill>
              <a:srgbClr val="C2109C"/>
            </a:solidFill>
            <a:prstDash val="sysDash"/>
          </a:ln>
        </p:spPr>
      </p:pic>
      <p:pic>
        <p:nvPicPr>
          <p:cNvPr id="3" name="Рисунок 2" descr="0_8f647_40ff2ca3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142853"/>
            <a:ext cx="5324572" cy="3214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2143116"/>
            <a:ext cx="45720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Театр как средство эстетического воспитания детей давно привлекает внимание педагогической мысли. И театр, и школа часто смотрят на подростка лишь как на лицо «страдательное» – как на объект воздействия. Но  подросток еще и «заказчик», и соучастник, «</a:t>
            </a:r>
            <a:r>
              <a:rPr lang="ru-RU" sz="2000" b="1" i="1" dirty="0" err="1" smtClean="0">
                <a:latin typeface="Arial Narrow" pitchFamily="34" charset="0"/>
              </a:rPr>
              <a:t>сотворец</a:t>
            </a:r>
            <a:r>
              <a:rPr lang="ru-RU" sz="2000" b="1" i="1" dirty="0" smtClean="0">
                <a:latin typeface="Arial Narrow" pitchFamily="34" charset="0"/>
              </a:rPr>
              <a:t>» - и  во время спектакля, и после его просмотра. Проблема воспитания детей средствами театра рассматривается в книге </a:t>
            </a:r>
          </a:p>
          <a:p>
            <a:pPr algn="ctr"/>
            <a:r>
              <a:rPr lang="ru-RU" sz="2000" b="1" i="1" dirty="0" err="1" smtClean="0">
                <a:latin typeface="Arial Narrow" pitchFamily="34" charset="0"/>
              </a:rPr>
              <a:t>Рубиной</a:t>
            </a:r>
            <a:r>
              <a:rPr lang="ru-RU" sz="2000" b="1" i="1" dirty="0" smtClean="0">
                <a:latin typeface="Arial Narrow" pitchFamily="34" charset="0"/>
              </a:rPr>
              <a:t> Ю.И. «Театр и подросток».</a:t>
            </a:r>
            <a:endParaRPr lang="ru-RU" sz="2000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86446" y="571480"/>
            <a:ext cx="2545790" cy="4000528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pic>
        <p:nvPicPr>
          <p:cNvPr id="3" name="Рисунок 2" descr="биз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2428868"/>
            <a:ext cx="2714644" cy="4071998"/>
          </a:xfrm>
          <a:prstGeom prst="rect">
            <a:avLst/>
          </a:prstGeom>
          <a:ln>
            <a:solidFill>
              <a:srgbClr val="C2109C"/>
            </a:solidFill>
            <a:prstDash val="dash"/>
          </a:ln>
        </p:spPr>
      </p:pic>
      <p:sp>
        <p:nvSpPr>
          <p:cNvPr id="4" name="TextBox 3"/>
          <p:cNvSpPr txBox="1"/>
          <p:nvPr/>
        </p:nvSpPr>
        <p:spPr>
          <a:xfrm>
            <a:off x="4857752" y="4643446"/>
            <a:ext cx="4071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Книга содержит сценарии сказок-мюзиклов к Новому году, Пасхе и Рождеству. Нотный материал прилагается. Издание адресовано школьным и дошкольным педагогам, руководителям театральных коллективов и др.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В пособии анализируются современные проблемы школьной театральной педагогики и перспективы её развития. Рассматривается роль школьного театра в учебно-воспитательном процессе, обосновываются его методические принципы.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атр0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214290"/>
            <a:ext cx="2598663" cy="3857652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4" name="Рисунок 3" descr="Театр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2428868"/>
            <a:ext cx="3000396" cy="4268217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Книга рассматривает основные направления работы с детскими театральными коллективами. Специальный раздел посвящен художественному оформлению </a:t>
            </a:r>
          </a:p>
          <a:p>
            <a:pPr algn="ctr"/>
            <a:r>
              <a:rPr lang="ru-RU" b="1" i="1" dirty="0" smtClean="0">
                <a:latin typeface="Arial Narrow" pitchFamily="34" charset="0"/>
              </a:rPr>
              <a:t>спектакля – гриму, костюму,</a:t>
            </a:r>
          </a:p>
          <a:p>
            <a:pPr algn="ctr"/>
            <a:r>
              <a:rPr lang="ru-RU" b="1" i="1" dirty="0" smtClean="0">
                <a:latin typeface="Arial Narrow" pitchFamily="34" charset="0"/>
              </a:rPr>
              <a:t> сценографии.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4429132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В пособие включены пьесы, сценарии концертов, театрализованных представлений для детей и юношества. Задания творческого тренинга помогут студентам, учителям, руководителям сценических коллективов приобрести режиссерские знания и навыки.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атр0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3893" y="1142984"/>
            <a:ext cx="3656603" cy="5000660"/>
          </a:xfrm>
          <a:prstGeom prst="rect">
            <a:avLst/>
          </a:prstGeom>
          <a:ln w="28575">
            <a:solidFill>
              <a:srgbClr val="C2109C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4429124" y="3000372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Пособие в доступной форме расскажет  подростку о кукольном театре, начиная с изготовления кукол и декораций  до проведения репетиций  и постановки спектакля. Разнообразные пояснительные рисунки и схемы, чертежи выкроек кукол делают пособие познавательным для детей подросткового возраста. Кроме того приводятся сценарии спектаклей для разных видов кукол.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6" name="Рисунок 5" descr="127588780889616_origina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57166"/>
            <a:ext cx="3816604" cy="2125681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f647_40ff2ca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42853"/>
            <a:ext cx="5324572" cy="3214710"/>
          </a:xfrm>
          <a:prstGeom prst="rect">
            <a:avLst/>
          </a:prstGeom>
        </p:spPr>
      </p:pic>
      <p:pic>
        <p:nvPicPr>
          <p:cNvPr id="4" name="Рисунок 3" descr="Театр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2571744"/>
            <a:ext cx="2643206" cy="3971928"/>
          </a:xfrm>
          <a:prstGeom prst="rect">
            <a:avLst/>
          </a:prstGeom>
          <a:ln w="28575">
            <a:solidFill>
              <a:srgbClr val="C2109C"/>
            </a:solidFill>
            <a:prstDash val="sysDash"/>
          </a:ln>
        </p:spPr>
      </p:pic>
      <p:pic>
        <p:nvPicPr>
          <p:cNvPr id="7" name="Рисунок 6" descr="Театр00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142852"/>
            <a:ext cx="2663064" cy="3960167"/>
          </a:xfrm>
          <a:prstGeom prst="rect">
            <a:avLst/>
          </a:prstGeom>
          <a:ln w="28575">
            <a:solidFill>
              <a:srgbClr val="C2109C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571472" y="2357430"/>
            <a:ext cx="3357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Учебное пособие «Его величество театр» является частью учебно-методического комплекса по музыке, предназначенного для учащихся 6 классов общеобразовательных учреждений. Книга будет полезна и интересна всем, кто интересуется музыкой и музыкальным театром. </a:t>
            </a:r>
            <a:endParaRPr lang="ru-RU" sz="2000" b="1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2684764" cy="374272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3" name="Рисунок 2" descr="Театр00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0"/>
            <a:ext cx="2675861" cy="376123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4" name="Рисунок 3" descr="Театр00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2643182"/>
            <a:ext cx="2964409" cy="4080548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5" name="Рисунок 4" descr="Театр00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2643182"/>
            <a:ext cx="2871218" cy="407196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285728"/>
            <a:ext cx="3500430" cy="5024126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  <p:pic>
        <p:nvPicPr>
          <p:cNvPr id="3" name="Рисунок 2" descr="Театр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1857364"/>
            <a:ext cx="3143272" cy="4760665"/>
          </a:xfrm>
          <a:prstGeom prst="rect">
            <a:avLst/>
          </a:prstGeom>
          <a:ln w="19050">
            <a:solidFill>
              <a:srgbClr val="C2109C"/>
            </a:solidFill>
            <a:prstDash val="sysDash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923</Words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103</cp:revision>
  <dcterms:modified xsi:type="dcterms:W3CDTF">2018-11-21T05:26:21Z</dcterms:modified>
</cp:coreProperties>
</file>