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58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A20000"/>
    <a:srgbClr val="860000"/>
    <a:srgbClr val="CCCC00"/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00438"/>
            <a:ext cx="8286808" cy="30777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i="1" dirty="0" smtClean="0">
                <a:ln w="11430">
                  <a:solidFill>
                    <a:srgbClr val="C00000"/>
                  </a:solidFill>
                </a:ln>
                <a:solidFill>
                  <a:srgbClr val="8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Cambria Math" pitchFamily="18" charset="0"/>
              </a:rPr>
              <a:t>«Я выбираю свободу быть просто самим собой»</a:t>
            </a:r>
          </a:p>
          <a:p>
            <a:pPr algn="ctr"/>
            <a:r>
              <a:rPr lang="ru-RU" sz="5400" b="1" i="1" dirty="0" smtClean="0">
                <a:ln w="11430">
                  <a:solidFill>
                    <a:srgbClr val="C00000"/>
                  </a:solidFill>
                </a:ln>
                <a:solidFill>
                  <a:srgbClr val="8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Cambria Math" pitchFamily="18" charset="0"/>
              </a:rPr>
              <a:t> </a:t>
            </a:r>
            <a:r>
              <a:rPr lang="ru-RU" sz="4000" b="1" i="1" dirty="0" smtClean="0">
                <a:ln w="11430">
                  <a:solidFill>
                    <a:srgbClr val="C00000"/>
                  </a:solidFill>
                </a:ln>
                <a:solidFill>
                  <a:srgbClr val="8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Cambria Math" pitchFamily="18" charset="0"/>
              </a:rPr>
              <a:t>Песенное творчество Александра Галича</a:t>
            </a:r>
            <a:endParaRPr lang="ru-RU" sz="4000" b="1" i="1" dirty="0">
              <a:ln w="11430">
                <a:solidFill>
                  <a:srgbClr val="C00000"/>
                </a:solidFill>
              </a:ln>
              <a:solidFill>
                <a:srgbClr val="86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Cambria Math" pitchFamily="18" charset="0"/>
            </a:endParaRPr>
          </a:p>
        </p:txBody>
      </p:sp>
      <p:pic>
        <p:nvPicPr>
          <p:cNvPr id="5" name="Рисунок 4" descr="92579899_large_4397599_blog_entry_2830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214290"/>
            <a:ext cx="4286280" cy="336587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0034" y="785794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20000"/>
                </a:solidFill>
              </a:rPr>
              <a:t>ИИЦ – Научная библиотека представляет виртуальную выставку к 100-летию </a:t>
            </a:r>
          </a:p>
          <a:p>
            <a:pPr algn="ctr"/>
            <a:r>
              <a:rPr lang="ru-RU" sz="2000" b="1" dirty="0" smtClean="0">
                <a:solidFill>
                  <a:srgbClr val="A20000"/>
                </a:solidFill>
              </a:rPr>
              <a:t>со дня рождения А.Галича</a:t>
            </a:r>
            <a:endParaRPr lang="ru-RU" sz="2000" b="1" dirty="0">
              <a:solidFill>
                <a:srgbClr val="A2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1428736"/>
            <a:ext cx="4143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Академгородке Галич получает приз – серебряную копию пера Пушкина, почетную грамоту сибирского отделения АН СССР, в которой написано: «Мы восхищаемся не только вашим талантом, но и Вашим мужеством». В августе того же, 1968 года, после ввода советских войск в Чехословакию, Галич сочиняет очередную «антисоветскую»  песню  - «Петербургский романс». За эту песню его вызвали в секретариат Союза писателей и сделали первое серьезное предупреждение.</a:t>
            </a:r>
          </a:p>
        </p:txBody>
      </p:sp>
      <p:pic>
        <p:nvPicPr>
          <p:cNvPr id="3" name="Рисунок 2" descr="гер0003.BMP"/>
          <p:cNvPicPr>
            <a:picLocks noChangeAspect="1"/>
          </p:cNvPicPr>
          <p:nvPr/>
        </p:nvPicPr>
        <p:blipFill>
          <a:blip r:embed="rId2" cstate="email"/>
          <a:srcRect r="3571"/>
          <a:stretch>
            <a:fillRect/>
          </a:stretch>
        </p:blipFill>
        <p:spPr>
          <a:xfrm>
            <a:off x="857224" y="500042"/>
            <a:ext cx="1928826" cy="5819667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0010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 начале 1970-х член Политбюро  Д.Полянский поднял вопрос об «антисоветских песнях» Галича. Сам бард к тому времени понял, </a:t>
            </a:r>
            <a:endParaRPr lang="ru-RU" b="1" dirty="0" smtClean="0"/>
          </a:p>
          <a:p>
            <a:pPr algn="ctr"/>
            <a:r>
              <a:rPr lang="ru-RU" b="1" dirty="0" smtClean="0"/>
              <a:t>что </a:t>
            </a:r>
            <a:r>
              <a:rPr lang="ru-RU" b="1" dirty="0" smtClean="0"/>
              <a:t>мирного сосуществования с советской властью не будет. </a:t>
            </a:r>
          </a:p>
          <a:p>
            <a:pPr algn="ctr"/>
            <a:r>
              <a:rPr lang="ru-RU" b="1" dirty="0" smtClean="0"/>
              <a:t>Свою позицию он выразил в песне «Я выбираю свободу»:</a:t>
            </a:r>
          </a:p>
          <a:p>
            <a:endParaRPr lang="ru-RU" b="1" dirty="0" smtClean="0"/>
          </a:p>
          <a:p>
            <a:r>
              <a:rPr lang="ru-RU" b="1" dirty="0" smtClean="0"/>
              <a:t>                                             …Сердце моё заштопано,</a:t>
            </a:r>
          </a:p>
          <a:p>
            <a:r>
              <a:rPr lang="ru-RU" b="1" dirty="0" smtClean="0"/>
              <a:t>                                                В серой пыли виски,</a:t>
            </a:r>
          </a:p>
          <a:p>
            <a:r>
              <a:rPr lang="ru-RU" b="1" dirty="0" smtClean="0"/>
              <a:t>                                                Но я выбираю Свободу,</a:t>
            </a:r>
          </a:p>
          <a:p>
            <a:r>
              <a:rPr lang="ru-RU" b="1" dirty="0" smtClean="0"/>
              <a:t>                                                И – свистите во все свистки!</a:t>
            </a:r>
          </a:p>
          <a:p>
            <a:endParaRPr lang="ru-RU" b="1" dirty="0" smtClean="0"/>
          </a:p>
          <a:p>
            <a:pPr algn="ctr"/>
            <a:r>
              <a:rPr lang="ru-RU" b="1" dirty="0" smtClean="0"/>
              <a:t>29 декабря 1971 года Галича исключили из состава  Союза писателей, а через полтора месяца его исключили и из Союза кинематографистов. Так Галич, считавшийся одним из самых преуспевающих авторов в стране, в одночасье становится никем. Театры страны снимают с репертуаров спектакли по его пьесам, замораживается производство начатых фильмов. Галич остается без средств к существованию. Он распродает свою богатую библиотеку, начинает работать «литературным </a:t>
            </a:r>
            <a:r>
              <a:rPr lang="ru-RU" b="1" dirty="0" err="1" smtClean="0"/>
              <a:t>негром</a:t>
            </a:r>
            <a:r>
              <a:rPr lang="ru-RU" b="1" dirty="0" smtClean="0"/>
              <a:t>» - пишет сценарии за других, дает платные домашние концерты. В апреле 1972-го у Галича случился третий инфаркт, ему дали инвалидность и назначили </a:t>
            </a:r>
            <a:endParaRPr lang="ru-RU" b="1" dirty="0" smtClean="0"/>
          </a:p>
          <a:p>
            <a:pPr algn="ctr"/>
            <a:r>
              <a:rPr lang="ru-RU" b="1" dirty="0" smtClean="0"/>
              <a:t>пенсию </a:t>
            </a:r>
            <a:r>
              <a:rPr lang="ru-RU" b="1" dirty="0" smtClean="0"/>
              <a:t>в 60 рублей.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рд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09602" y="1142984"/>
            <a:ext cx="2774662" cy="3991738"/>
          </a:xfrm>
          <a:prstGeom prst="rect">
            <a:avLst/>
          </a:prstGeom>
          <a:ln w="19050">
            <a:solidFill>
              <a:srgbClr val="008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0034" y="500042"/>
            <a:ext cx="45720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Официальные власти всячески подталкивали Галича к тому, чтобы он покинул страну, но Галич сопротивлялся. Когда в 1974 году за рубежом вышла вторая книга его песен «Поколение обречённых», это стало сигналом к новой атаке на Галича.  Он </a:t>
            </a:r>
            <a:r>
              <a:rPr lang="ru-RU" b="1" dirty="0" smtClean="0"/>
              <a:t>был вынужден </a:t>
            </a:r>
            <a:r>
              <a:rPr lang="ru-RU" b="1" dirty="0" smtClean="0"/>
              <a:t>покинуть страну. Галич жил в Осло, где читал лекции, в Мюнхене  на радио «Свобода» вёл передачу «У микрофона», затем переехал с женой в Париж. Оказавшись в эмиграции, Галич много работал, написал несколько прекрасных песен, в том числе «Когда я вернусь». За границей он прожил всего три с половиной года. 15 декабря 1977 года он трагически скончался в своей парижской квартире в результате несчастного случая.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Когда в </a:t>
            </a:r>
            <a:r>
              <a:rPr lang="ru-RU" b="1" dirty="0" err="1" smtClean="0"/>
              <a:t>послесталинской</a:t>
            </a:r>
            <a:r>
              <a:rPr lang="ru-RU" b="1" dirty="0" smtClean="0"/>
              <a:t> России родилась новая, независимая песня, она немедленно противопоставила себя песне контролируемой, официальной. Галич, Окуджава, Высоцкий за каких-нибудь два-три года произвели в стране интонационную революцию: гладкой, омертвелой, государственной интонации, угнездившейся в наших песнях, кантатах и операх, на радио, в театре и кино, был нанесен непоправимый удар. Русская речь, русская песня и поэзия усилиями наших </a:t>
            </a:r>
            <a:r>
              <a:rPr lang="ru-RU" b="1" dirty="0" smtClean="0"/>
              <a:t>бардов </a:t>
            </a:r>
            <a:r>
              <a:rPr lang="ru-RU" b="1" dirty="0" smtClean="0"/>
              <a:t>вновь обрели присущие им издавна человечность, полнокровность и естественную простоту тона. Вначале казенная и свободная песни сосуществовали параллельно, их конфронтация была неявной. </a:t>
            </a:r>
            <a:endParaRPr lang="ru-RU" b="1" dirty="0" smtClean="0"/>
          </a:p>
          <a:p>
            <a:pPr algn="ctr"/>
            <a:r>
              <a:rPr lang="ru-RU" b="1" dirty="0" smtClean="0"/>
              <a:t>Галич </a:t>
            </a:r>
            <a:r>
              <a:rPr lang="ru-RU" b="1" dirty="0" smtClean="0"/>
              <a:t>сделал её лобовой, открытой.</a:t>
            </a:r>
            <a:endParaRPr lang="ru-RU" b="1" dirty="0"/>
          </a:p>
        </p:txBody>
      </p:sp>
      <p:pic>
        <p:nvPicPr>
          <p:cNvPr id="3" name="Рисунок 2" descr="105187433_large_57077334_eeeeeeeeeeeeeeeeeeeeeeeeeeeeeeeeeeeeeeeeeeeeeeeeeeee.jpg"/>
          <p:cNvPicPr>
            <a:picLocks noChangeAspect="1"/>
          </p:cNvPicPr>
          <p:nvPr/>
        </p:nvPicPr>
        <p:blipFill>
          <a:blip r:embed="rId2" cstate="email">
            <a:lum bright="4000" contrast="-36000"/>
          </a:blip>
          <a:srcRect/>
          <a:stretch>
            <a:fillRect/>
          </a:stretch>
        </p:blipFill>
        <p:spPr>
          <a:xfrm>
            <a:off x="2214546" y="3500438"/>
            <a:ext cx="4000496" cy="3000372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642918"/>
            <a:ext cx="72866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СПИСОК ИСПОЛЬЗОВАННОЙ ЛИТЕРАТУРЫ</a:t>
            </a:r>
          </a:p>
          <a:p>
            <a:pPr lvl="0"/>
            <a:endParaRPr lang="ru-RU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Андреев, Ю. А. Наша авторская [Текст] : История, теория и современное состояние самодеятельной песни / Ю. А. Андреев. – М. : Мол. Гвардия, 1991. – 270 с.</a:t>
            </a: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Архангельская-Галич, А. Трещина должна пройти через сердце поэта [Текст] / А. Архангельская-Галич // Музыкальная жизнь. – 2005. - № 1. – С.42-45.</a:t>
            </a: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Истомин, С. Самые знаменитые барды России [Текст] / С. Истомин. – М. : Вече, 2001. – 416 с.</a:t>
            </a: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Наполним музыкой сердца [Текст] : Антология авторской песни / Сост. Р. Шипов. – М. : Советский композитор, 1989. – 252 с.</a:t>
            </a: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Песни бардов [Текст] / сост. В.Модель. – Л. : Советский композитор, 1990. – 79 с.</a:t>
            </a: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Фрумкин, В. Не только слово: вслушиваясь в Галича [Текст] / В. Фрумкин // Музыкальная жизнь. – 1989. - № 14. – С.10-12.</a:t>
            </a: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Фрумкин, В. Не только слово: вслушиваясь в Галича [Текст] / В. Фрумкин // Музыкальная жизнь. – 1989. - № 15. – С.10-11. </a:t>
            </a:r>
            <a:r>
              <a:rPr lang="ru-RU" dirty="0" smtClean="0"/>
              <a:t> 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b="1" dirty="0" smtClean="0">
              <a:solidFill>
                <a:srgbClr val="721614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571480"/>
            <a:ext cx="52864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Александр Галич (1918-1977)… </a:t>
            </a:r>
          </a:p>
          <a:p>
            <a:pPr algn="ctr"/>
            <a:r>
              <a:rPr lang="ru-RU" b="1" dirty="0" smtClean="0"/>
              <a:t>Этот «советский барин», купавшийся в деньгах, заработанных на просоветских пьесах, общавшийся с лучшими советскими режиссерами, актерами, писателями от скуки и от нечего делать вдруг начал сочинять </a:t>
            </a:r>
            <a:r>
              <a:rPr lang="ru-RU" b="1" dirty="0" err="1" smtClean="0"/>
              <a:t>бардовские</a:t>
            </a:r>
            <a:r>
              <a:rPr lang="ru-RU" b="1" dirty="0" smtClean="0"/>
              <a:t> песни.  В чем причина таких поразительных перемен? Зачем ему надо было сочинять «опасные» песенки? Чего ему в жизни не хватало? Всякая дисгармония вызывала в нем мучительное страдание. Скорее всего, именно это качество его души и характера в конце концов привело этого чистого артиста, певца и поэта от респектабельного положения в Союзе писателей </a:t>
            </a:r>
          </a:p>
          <a:p>
            <a:pPr algn="ctr"/>
            <a:r>
              <a:rPr lang="ru-RU" b="1" dirty="0" smtClean="0"/>
              <a:t>к песням и балладам, исполненным протеста, к членству в Комитете Прав Человека, возглавленного Андреем Сахаровым.</a:t>
            </a:r>
          </a:p>
          <a:p>
            <a:pPr algn="ctr"/>
            <a:endParaRPr lang="ru-RU" b="1" dirty="0" smtClean="0"/>
          </a:p>
        </p:txBody>
      </p:sp>
      <p:pic>
        <p:nvPicPr>
          <p:cNvPr id="3" name="Рисунок 2" descr="Барды0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714356"/>
            <a:ext cx="2835160" cy="4286280"/>
          </a:xfrm>
          <a:prstGeom prst="rect">
            <a:avLst/>
          </a:prstGeom>
          <a:ln w="19050">
            <a:solidFill>
              <a:srgbClr val="008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643050"/>
            <a:ext cx="33575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Сам Галич так говорил со своей дочерью Алёной Архангельской –Галич </a:t>
            </a:r>
          </a:p>
          <a:p>
            <a:pPr algn="ctr"/>
            <a:r>
              <a:rPr lang="ru-RU" b="1" dirty="0" smtClean="0"/>
              <a:t>на эту тему:</a:t>
            </a:r>
          </a:p>
          <a:p>
            <a:pPr algn="ctr"/>
            <a:r>
              <a:rPr lang="ru-RU" b="1" dirty="0" smtClean="0"/>
              <a:t>«Я понял, что больше не могу – надо, наконец, сказать правду. В «Матросской тишине» мне это не удалось, поскольку пьесу запретили. Но есть жанр авторской песни, где можно высказаться полностью». </a:t>
            </a:r>
            <a:endParaRPr lang="ru-RU" b="1" dirty="0"/>
          </a:p>
        </p:txBody>
      </p:sp>
      <p:pic>
        <p:nvPicPr>
          <p:cNvPr id="5" name="Рисунок 4" descr="гер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643570" y="272121"/>
            <a:ext cx="2928958" cy="409122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Рисунок 5" descr="гер0001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1285860"/>
            <a:ext cx="4024946" cy="5357826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214290"/>
            <a:ext cx="40719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Путь Галича (Гинзбурга) к </a:t>
            </a:r>
            <a:r>
              <a:rPr lang="ru-RU" b="1" dirty="0" err="1" smtClean="0"/>
              <a:t>бардовской</a:t>
            </a:r>
            <a:r>
              <a:rPr lang="ru-RU" b="1" dirty="0" smtClean="0"/>
              <a:t> песне был очень </a:t>
            </a:r>
          </a:p>
          <a:p>
            <a:pPr algn="ctr"/>
            <a:r>
              <a:rPr lang="ru-RU" b="1" dirty="0" smtClean="0"/>
              <a:t>долгим. Благополучное детство в интеллигентной семье (папа – экономист, мама – работник консерватории), отличная учёба в школе, затем в Литинституте и одновременно в Оперно-драматической студии. Позже Гинзбург оставляет Литинститут и студию, переходит в театр-студию А.Арбузова. В феврале 1940 года студия дебютировала спектаклем «Город на заре».  В военные годы Гинзбург вместе со своей женой работает в передвижном театре под руководством </a:t>
            </a:r>
            <a:r>
              <a:rPr lang="ru-RU" b="1" dirty="0" err="1" smtClean="0"/>
              <a:t>Плучека</a:t>
            </a:r>
            <a:r>
              <a:rPr lang="ru-RU" b="1" dirty="0" smtClean="0"/>
              <a:t> и Арбузова. Театр все время выступал на фронтах. Александр работал в нем и актером, и драматургом, и поэтом , и композитором. </a:t>
            </a:r>
          </a:p>
        </p:txBody>
      </p:sp>
      <p:pic>
        <p:nvPicPr>
          <p:cNvPr id="4" name="Рисунок 3" descr="Барды0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785794"/>
            <a:ext cx="3115245" cy="4885400"/>
          </a:xfrm>
          <a:prstGeom prst="rect">
            <a:avLst/>
          </a:prstGeom>
          <a:ln w="19050">
            <a:solidFill>
              <a:srgbClr val="008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4286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Вскоре Александр взял себе псевдоним – Галич. Псевдоним этот образован из разных букв фамилии, имени, отчества – Гинзбург Александр Аркадьевич.</a:t>
            </a:r>
          </a:p>
          <a:p>
            <a:pPr algn="ctr"/>
            <a:r>
              <a:rPr lang="ru-RU" b="1" dirty="0" smtClean="0"/>
              <a:t>В 1947 году в Ленинграде состоялась премьера спектакля по пьесе Галича «Походный марш», а песня из этого спектакля -  «До свиданья, мама, не горюй» -  стала чуть ли не шлягером.</a:t>
            </a:r>
          </a:p>
          <a:p>
            <a:pPr algn="ctr"/>
            <a:r>
              <a:rPr lang="ru-RU" b="1" dirty="0" smtClean="0"/>
              <a:t>Вскоре состоялась еще одна громкая премьера пьесы Галича «Вас вызывает Таймыр», по которой позже был поставлен фильм. К началу  1950-х годов Галич становится преуспевающим драматургом. В 1954 году был снят фильм «Верные друзья» по его сценарию. В 1955 году он вступает в Союз писателей СССР, через три года  - в Союз кинематографистов.</a:t>
            </a:r>
          </a:p>
          <a:p>
            <a:pPr algn="ctr"/>
            <a:endParaRPr lang="ru-RU" b="1" dirty="0" smtClean="0"/>
          </a:p>
        </p:txBody>
      </p:sp>
      <p:pic>
        <p:nvPicPr>
          <p:cNvPr id="3" name="Рисунок 2" descr="Копия Барды00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86446" y="1000108"/>
            <a:ext cx="2643206" cy="3791150"/>
          </a:xfrm>
          <a:prstGeom prst="rect">
            <a:avLst/>
          </a:prstGeom>
          <a:ln w="19050">
            <a:solidFill>
              <a:srgbClr val="008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4071942"/>
            <a:ext cx="84296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1956 году Театр-студия </a:t>
            </a:r>
            <a:r>
              <a:rPr lang="ru-RU" b="1" dirty="0" err="1" smtClean="0"/>
              <a:t>МХАТа</a:t>
            </a:r>
            <a:r>
              <a:rPr lang="ru-RU" b="1" dirty="0" smtClean="0"/>
              <a:t> – позже «Современник» -  задумала  поставить спектакль по пьесе Галича «Матросская тишина», но спектакль не разрешили к постановке. В первой половине 60-х Галич у кинорежиссеров нарасхват. Выходят фильмы, снятые по его сценариям: «На семи ветрах», «Дайте жалобную книгу», «Государственный преступник», выходит биографическая кинодрама «Третья молодость» о балетмейстере </a:t>
            </a:r>
            <a:r>
              <a:rPr lang="ru-RU" b="1" dirty="0" err="1" smtClean="0"/>
              <a:t>Мариусе</a:t>
            </a:r>
            <a:r>
              <a:rPr lang="ru-RU" b="1" dirty="0" smtClean="0"/>
              <a:t> Петипа, которую Галич считал самой удачной из своих кинолент.</a:t>
            </a:r>
          </a:p>
          <a:p>
            <a:endParaRPr lang="ru-RU" b="1" dirty="0" smtClean="0"/>
          </a:p>
          <a:p>
            <a:endParaRPr lang="ru-RU" b="1" dirty="0" smtClean="0"/>
          </a:p>
        </p:txBody>
      </p:sp>
      <p:pic>
        <p:nvPicPr>
          <p:cNvPr id="3" name="Рисунок 2" descr="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5929354" cy="3027597"/>
          </a:xfrm>
          <a:prstGeom prst="rect">
            <a:avLst/>
          </a:prstGeom>
          <a:ln w="12700">
            <a:solidFill>
              <a:srgbClr val="008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429388" y="2857496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Кадр из фильма «Третья молодость»</a:t>
            </a:r>
            <a:endParaRPr lang="ru-RU" sz="1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4286256"/>
            <a:ext cx="7358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то же время, в начале 1960-х, рождается новый Галич  - бард-сатирик. Одна за другой появляются его песни, которые  распространяются благодаря магнитофонным записям. Первыми песнями были – «Леночка», «Старательский </a:t>
            </a:r>
            <a:r>
              <a:rPr lang="ru-RU" b="1" dirty="0" err="1" smtClean="0"/>
              <a:t>вальсок</a:t>
            </a:r>
            <a:r>
              <a:rPr lang="ru-RU" b="1" dirty="0" smtClean="0"/>
              <a:t>», «Караганда», «Памяти Пастернака» и другие. Тематика песен Галича, их пафос, язык, стилистика – все напрашивалось на страшный в те годы ярлык «антисоветские».</a:t>
            </a:r>
          </a:p>
          <a:p>
            <a:endParaRPr lang="ru-RU" b="1" dirty="0" smtClean="0"/>
          </a:p>
        </p:txBody>
      </p:sp>
      <p:pic>
        <p:nvPicPr>
          <p:cNvPr id="7" name="Рисунок 6" descr="гер0005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5038709" cy="3739906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485778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Творчество Галича становится противоречивым: его драматургия – пьесы о коммунистах-героях и киносценарии о чекистах; и одновременно  гневная печаль пронзительных и саркастических песен:</a:t>
            </a:r>
          </a:p>
          <a:p>
            <a:pPr algn="ctr"/>
            <a:endParaRPr lang="ru-RU" b="1" dirty="0" smtClean="0"/>
          </a:p>
          <a:p>
            <a:endParaRPr lang="ru-RU" sz="1600" b="1" dirty="0" smtClean="0"/>
          </a:p>
          <a:p>
            <a:endParaRPr lang="ru-RU" b="1" dirty="0" smtClean="0"/>
          </a:p>
        </p:txBody>
      </p:sp>
      <p:pic>
        <p:nvPicPr>
          <p:cNvPr id="3" name="Рисунок 2" descr="гер0004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57884" y="428604"/>
            <a:ext cx="3007389" cy="5203693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1810465"/>
            <a:ext cx="5786478" cy="547842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400" b="1" dirty="0" smtClean="0"/>
              <a:t>Разобрали венки на веники,</a:t>
            </a:r>
          </a:p>
          <a:p>
            <a:r>
              <a:rPr lang="ru-RU" sz="1400" b="1" dirty="0" smtClean="0"/>
              <a:t>На полчасика погрустнели…</a:t>
            </a:r>
          </a:p>
          <a:p>
            <a:r>
              <a:rPr lang="ru-RU" sz="1400" b="1" dirty="0" smtClean="0"/>
              <a:t>Как гордимся мы, современники,</a:t>
            </a:r>
          </a:p>
          <a:p>
            <a:r>
              <a:rPr lang="ru-RU" sz="1400" b="1" dirty="0" smtClean="0"/>
              <a:t>Что он умер в своей постели!..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«Мело, мело, по всей земле,</a:t>
            </a:r>
          </a:p>
          <a:p>
            <a:r>
              <a:rPr lang="ru-RU" sz="1400" b="1" dirty="0" smtClean="0"/>
              <a:t>во все пределы.</a:t>
            </a:r>
          </a:p>
          <a:p>
            <a:r>
              <a:rPr lang="ru-RU" sz="1400" b="1" dirty="0" smtClean="0"/>
              <a:t> Свеча горела на столе,</a:t>
            </a:r>
          </a:p>
          <a:p>
            <a:r>
              <a:rPr lang="ru-RU" sz="1400" b="1" dirty="0" smtClean="0"/>
              <a:t> свеча горела…»</a:t>
            </a:r>
          </a:p>
          <a:p>
            <a:r>
              <a:rPr lang="ru-RU" sz="1400" b="1" dirty="0" smtClean="0"/>
              <a:t> </a:t>
            </a:r>
          </a:p>
          <a:p>
            <a:r>
              <a:rPr lang="ru-RU" sz="1400" b="1" dirty="0" smtClean="0"/>
              <a:t>Нет, никакая не свеча,</a:t>
            </a:r>
          </a:p>
          <a:p>
            <a:r>
              <a:rPr lang="ru-RU" sz="1400" b="1" dirty="0" smtClean="0"/>
              <a:t>Горела люстра!</a:t>
            </a:r>
          </a:p>
          <a:p>
            <a:r>
              <a:rPr lang="ru-RU" sz="1400" b="1" dirty="0" smtClean="0"/>
              <a:t>Очки на морде палача</a:t>
            </a:r>
          </a:p>
          <a:p>
            <a:r>
              <a:rPr lang="ru-RU" sz="1400" b="1" dirty="0" smtClean="0"/>
              <a:t>Сверкали шустро!</a:t>
            </a:r>
          </a:p>
          <a:p>
            <a:r>
              <a:rPr lang="ru-RU" sz="1400" b="1" dirty="0" smtClean="0"/>
              <a:t> </a:t>
            </a:r>
          </a:p>
          <a:p>
            <a:r>
              <a:rPr lang="ru-RU" sz="1400" b="1" dirty="0" smtClean="0"/>
              <a:t>А зал зевал, а зал скучал –</a:t>
            </a:r>
          </a:p>
          <a:p>
            <a:r>
              <a:rPr lang="ru-RU" sz="1400" b="1" dirty="0" smtClean="0"/>
              <a:t>Мели, Емеля!</a:t>
            </a:r>
          </a:p>
          <a:p>
            <a:r>
              <a:rPr lang="ru-RU" sz="1400" b="1" dirty="0" smtClean="0"/>
              <a:t>Ведь не в тюрьму, и не в Сучан,</a:t>
            </a:r>
          </a:p>
          <a:p>
            <a:r>
              <a:rPr lang="ru-RU" sz="1400" b="1" dirty="0" smtClean="0"/>
              <a:t>Не к «высшей мере»!</a:t>
            </a:r>
          </a:p>
          <a:p>
            <a:r>
              <a:rPr lang="ru-RU" sz="1400" b="1" dirty="0" smtClean="0"/>
              <a:t> </a:t>
            </a:r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И не к терновому венцу</a:t>
            </a:r>
          </a:p>
          <a:p>
            <a:r>
              <a:rPr lang="ru-RU" sz="1400" b="1" dirty="0" smtClean="0"/>
              <a:t>Колесованьем,</a:t>
            </a:r>
          </a:p>
          <a:p>
            <a:r>
              <a:rPr lang="ru-RU" sz="1400" b="1" dirty="0" smtClean="0"/>
              <a:t>А как поленом по лицу,</a:t>
            </a:r>
          </a:p>
          <a:p>
            <a:r>
              <a:rPr lang="ru-RU" sz="1400" b="1" dirty="0" smtClean="0"/>
              <a:t>Голосованьем!</a:t>
            </a:r>
          </a:p>
          <a:p>
            <a:r>
              <a:rPr lang="ru-RU" sz="1400" b="1" dirty="0" smtClean="0"/>
              <a:t> </a:t>
            </a:r>
          </a:p>
          <a:p>
            <a:r>
              <a:rPr lang="ru-RU" sz="1400" b="1" dirty="0" smtClean="0"/>
              <a:t>И кто-то, спьяну, вопрошал:</a:t>
            </a:r>
          </a:p>
          <a:p>
            <a:r>
              <a:rPr lang="ru-RU" sz="1400" b="1" dirty="0" smtClean="0"/>
              <a:t>«За что? Кого там?»</a:t>
            </a:r>
          </a:p>
          <a:p>
            <a:r>
              <a:rPr lang="ru-RU" sz="1400" b="1" dirty="0" smtClean="0"/>
              <a:t>И кто-то </a:t>
            </a:r>
            <a:r>
              <a:rPr lang="ru-RU" sz="1400" b="1" dirty="0" err="1" smtClean="0"/>
              <a:t>жрал</a:t>
            </a:r>
            <a:r>
              <a:rPr lang="ru-RU" sz="1400" b="1" dirty="0" smtClean="0"/>
              <a:t>, и кто-то ржал</a:t>
            </a:r>
          </a:p>
          <a:p>
            <a:r>
              <a:rPr lang="ru-RU" sz="1400" b="1" dirty="0" smtClean="0"/>
              <a:t>Над анекдотом…</a:t>
            </a:r>
          </a:p>
          <a:p>
            <a:r>
              <a:rPr lang="ru-RU" sz="1400" b="1" dirty="0" smtClean="0"/>
              <a:t> </a:t>
            </a:r>
          </a:p>
          <a:p>
            <a:r>
              <a:rPr lang="ru-RU" sz="1400" b="1" dirty="0" smtClean="0"/>
              <a:t>Мы не забудем этот смех</a:t>
            </a:r>
          </a:p>
          <a:p>
            <a:r>
              <a:rPr lang="ru-RU" sz="1400" b="1" dirty="0" smtClean="0"/>
              <a:t>И эту скуку!</a:t>
            </a:r>
          </a:p>
          <a:p>
            <a:r>
              <a:rPr lang="ru-RU" sz="1400" b="1" dirty="0" smtClean="0"/>
              <a:t>Мы поименно вспомним всех,</a:t>
            </a:r>
          </a:p>
          <a:p>
            <a:r>
              <a:rPr lang="ru-RU" sz="1400" b="1" dirty="0" smtClean="0"/>
              <a:t>Кто поднял руку!</a:t>
            </a:r>
          </a:p>
          <a:p>
            <a:endParaRPr lang="ru-RU" sz="1400" dirty="0" smtClean="0"/>
          </a:p>
          <a:p>
            <a:r>
              <a:rPr lang="ru-RU" sz="1400" b="1" dirty="0" smtClean="0"/>
              <a:t>Вот и смолкли клевета и споры,</a:t>
            </a:r>
          </a:p>
          <a:p>
            <a:r>
              <a:rPr lang="ru-RU" sz="1400" b="1" dirty="0" smtClean="0"/>
              <a:t>Словно взят у вечности отгул…</a:t>
            </a:r>
          </a:p>
          <a:p>
            <a:r>
              <a:rPr lang="ru-RU" sz="1400" b="1" dirty="0" smtClean="0"/>
              <a:t>А над гробом встали мародеры,</a:t>
            </a:r>
          </a:p>
          <a:p>
            <a:r>
              <a:rPr lang="ru-RU" sz="1400" b="1" dirty="0" smtClean="0"/>
              <a:t>И несут почётный…</a:t>
            </a:r>
          </a:p>
          <a:p>
            <a:r>
              <a:rPr lang="ru-RU" sz="1400" b="1" dirty="0" smtClean="0"/>
              <a:t> </a:t>
            </a:r>
            <a:r>
              <a:rPr lang="ru-RU" sz="1400" b="1" dirty="0" err="1" smtClean="0"/>
              <a:t>Ка-ра-ул</a:t>
            </a:r>
            <a:r>
              <a:rPr lang="ru-RU" sz="1400" b="1" dirty="0" smtClean="0"/>
              <a:t>!</a:t>
            </a:r>
          </a:p>
          <a:p>
            <a:r>
              <a:rPr lang="ru-RU" sz="1400" b="1" dirty="0" smtClean="0"/>
              <a:t> </a:t>
            </a:r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6215082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А.Галич «Памяти Пастернака»</a:t>
            </a:r>
            <a:endParaRPr lang="ru-RU" sz="1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umkin_galich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57166"/>
            <a:ext cx="2823371" cy="4110828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643570" y="5072074"/>
            <a:ext cx="30003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А. Галич на сцене Дома ученых в Академгородке под Новосибирском, концерт фестиваля «Бард-68», март 1968. Слева — В. Фрумкин.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64318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ru-RU" sz="1600" b="1" dirty="0" smtClean="0"/>
          </a:p>
          <a:p>
            <a:pPr lvl="1"/>
            <a:r>
              <a:rPr lang="ru-RU" sz="1600" b="1" dirty="0" smtClean="0"/>
              <a:t>…И не веря ни сердцу, ни разуму,</a:t>
            </a:r>
          </a:p>
          <a:p>
            <a:pPr lvl="1"/>
            <a:r>
              <a:rPr lang="ru-RU" sz="1600" b="1" dirty="0" smtClean="0"/>
              <a:t>Для надёжности спрятав глаза,</a:t>
            </a:r>
          </a:p>
          <a:p>
            <a:pPr lvl="1"/>
            <a:r>
              <a:rPr lang="ru-RU" sz="1600" b="1" dirty="0" smtClean="0"/>
              <a:t>Сколько раз мы молчали по-разному,</a:t>
            </a:r>
          </a:p>
          <a:p>
            <a:pPr lvl="1"/>
            <a:r>
              <a:rPr lang="ru-RU" sz="1600" b="1" dirty="0" smtClean="0"/>
              <a:t>Но не против, конечно, а за!</a:t>
            </a:r>
          </a:p>
          <a:p>
            <a:pPr lvl="1"/>
            <a:r>
              <a:rPr lang="ru-RU" sz="1600" b="1" dirty="0" smtClean="0"/>
              <a:t>Где теперь крикуны и печальники?</a:t>
            </a:r>
          </a:p>
          <a:p>
            <a:pPr lvl="1"/>
            <a:r>
              <a:rPr lang="ru-RU" sz="1600" b="1" dirty="0" smtClean="0"/>
              <a:t>Отшумели и сгинули смолоду…</a:t>
            </a:r>
          </a:p>
          <a:p>
            <a:pPr lvl="1"/>
            <a:r>
              <a:rPr lang="ru-RU" sz="1600" b="1" dirty="0" smtClean="0"/>
              <a:t>А молчальники вышли в начальники,</a:t>
            </a:r>
          </a:p>
          <a:p>
            <a:pPr lvl="1"/>
            <a:r>
              <a:rPr lang="ru-RU" sz="1600" b="1" dirty="0" smtClean="0"/>
              <a:t>Потому что молчание – золото.</a:t>
            </a:r>
          </a:p>
          <a:p>
            <a:pPr lvl="1"/>
            <a:r>
              <a:rPr lang="ru-RU" sz="1600" b="1" dirty="0" smtClean="0"/>
              <a:t> </a:t>
            </a:r>
          </a:p>
          <a:p>
            <a:pPr lvl="1"/>
            <a:r>
              <a:rPr lang="ru-RU" sz="1600" b="1" dirty="0" smtClean="0"/>
              <a:t>Промолчи – попадёшь в первачи!</a:t>
            </a:r>
          </a:p>
          <a:p>
            <a:pPr lvl="1"/>
            <a:r>
              <a:rPr lang="ru-RU" sz="1600" b="1" dirty="0" smtClean="0"/>
              <a:t>Промолчи, промолчи, промолчи!..</a:t>
            </a:r>
          </a:p>
          <a:p>
            <a:pPr lvl="1"/>
            <a:endParaRPr lang="ru-RU" sz="1600" b="1" dirty="0" smtClean="0"/>
          </a:p>
          <a:p>
            <a:pPr lvl="1"/>
            <a:r>
              <a:rPr lang="ru-RU" sz="1600" b="1" dirty="0" smtClean="0"/>
              <a:t>                        </a:t>
            </a:r>
          </a:p>
          <a:p>
            <a:pPr algn="ctr"/>
            <a:endParaRPr lang="ru-RU" sz="1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7158" y="428604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Слава Галича-барда растет как снежный ком. В марте 1968 года Галич принимает участие в фестивале песенной поэзии в новосибирском Академгородке – «Бард-68». Зал дворца был забит до отказа, многие стояли в проходах. Свое выступление Галич начал с песни «Старательский </a:t>
            </a:r>
            <a:r>
              <a:rPr lang="ru-RU" b="1" dirty="0" err="1" smtClean="0"/>
              <a:t>вальсок</a:t>
            </a:r>
            <a:r>
              <a:rPr lang="ru-RU" b="1" dirty="0" smtClean="0"/>
              <a:t>», которая задала тон всему выступлению: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4">
      <a:majorFont>
        <a:latin typeface="Cambria"/>
        <a:ea typeface=""/>
        <a:cs typeface=""/>
      </a:majorFont>
      <a:minorFont>
        <a:latin typeface="Cambria Math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1481</Words>
  <PresentationFormat>Экран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103</cp:revision>
  <dcterms:modified xsi:type="dcterms:W3CDTF">2018-10-11T07:32:12Z</dcterms:modified>
</cp:coreProperties>
</file>